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2"/>
  </p:notesMasterIdLst>
  <p:sldIdLst>
    <p:sldId id="260" r:id="rId2"/>
    <p:sldId id="262" r:id="rId3"/>
    <p:sldId id="263" r:id="rId4"/>
    <p:sldId id="284" r:id="rId5"/>
    <p:sldId id="281" r:id="rId6"/>
    <p:sldId id="269" r:id="rId7"/>
    <p:sldId id="274" r:id="rId8"/>
    <p:sldId id="276" r:id="rId9"/>
    <p:sldId id="282" r:id="rId10"/>
    <p:sldId id="28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8C5F5-F456-4532-925F-698CEEBC1C4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1AC38-1391-4286-803A-15D04853A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344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BD2A3D-FD86-4BA4-838D-7065F901C00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564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409E-0023-43C9-ACE9-B55C524AA473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0573001-86E8-4F28-9CF0-8D6521B5442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21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409E-0023-43C9-ACE9-B55C524AA473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3001-86E8-4F28-9CF0-8D6521B5442C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34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409E-0023-43C9-ACE9-B55C524AA473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3001-86E8-4F28-9CF0-8D6521B5442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43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409E-0023-43C9-ACE9-B55C524AA473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3001-86E8-4F28-9CF0-8D6521B5442C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25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409E-0023-43C9-ACE9-B55C524AA473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3001-86E8-4F28-9CF0-8D6521B5442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13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409E-0023-43C9-ACE9-B55C524AA473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3001-86E8-4F28-9CF0-8D6521B5442C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18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409E-0023-43C9-ACE9-B55C524AA473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3001-86E8-4F28-9CF0-8D6521B5442C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92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409E-0023-43C9-ACE9-B55C524AA473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3001-86E8-4F28-9CF0-8D6521B5442C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08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409E-0023-43C9-ACE9-B55C524AA473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3001-86E8-4F28-9CF0-8D6521B54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4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409E-0023-43C9-ACE9-B55C524AA473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3001-86E8-4F28-9CF0-8D6521B5442C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25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729409E-0023-43C9-ACE9-B55C524AA473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3001-86E8-4F28-9CF0-8D6521B5442C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57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9409E-0023-43C9-ACE9-B55C524AA473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0573001-86E8-4F28-9CF0-8D6521B5442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47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683065" y="3907559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j-ea"/>
              <a:cs typeface="+mj-cs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B82871-FC82-45DE-B53E-D240424A8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489" y="1085273"/>
            <a:ext cx="9603275" cy="3450613"/>
          </a:xfrm>
        </p:spPr>
        <p:txBody>
          <a:bodyPr>
            <a:noAutofit/>
          </a:bodyPr>
          <a:lstStyle/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70C0"/>
                </a:solidFill>
              </a:rPr>
              <a:t>Конкурс лучших муниципальных практик и инициатив 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70C0"/>
                </a:solidFill>
              </a:rPr>
              <a:t>социально-экономического развития 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70C0"/>
                </a:solidFill>
              </a:rPr>
              <a:t>в муниципальных образованиях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70C0"/>
                </a:solidFill>
              </a:rPr>
              <a:t> на территории присутствия Госкорпорации «РОСАТОМ» 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70C0"/>
                </a:solidFill>
              </a:rPr>
              <a:t>в 2022 году</a:t>
            </a:r>
          </a:p>
        </p:txBody>
      </p:sp>
    </p:spTree>
    <p:extLst>
      <p:ext uri="{BB962C8B-B14F-4D97-AF65-F5344CB8AC3E}">
        <p14:creationId xmlns:p14="http://schemas.microsoft.com/office/powerpoint/2010/main" val="618865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36B87-A01B-4FF7-9439-06461B140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Лидеры и команда творческого проекта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15E9C82E-D9C2-4364-99C6-FF18A142F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001" y="1985826"/>
            <a:ext cx="780288" cy="780288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09B92E9-9855-417B-89B5-9D1BF7764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668" y="1985826"/>
            <a:ext cx="780288" cy="7802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E5913D0-E3FE-4888-9357-5A4C53DEB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787" y="3679996"/>
            <a:ext cx="780288" cy="8991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557DC82-2A6D-4162-A2D0-C9B592227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001" y="3675835"/>
            <a:ext cx="780288" cy="8321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931BAA6-DE75-45EB-A286-80835DA05A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27" y="3717962"/>
            <a:ext cx="745498" cy="74549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10C713F-DEA0-4000-AACC-FFAFA0FB51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451" y="3717962"/>
            <a:ext cx="745498" cy="74549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19525D3-C8A2-4DDA-8B2B-6CA4C789BB84}"/>
              </a:ext>
            </a:extLst>
          </p:cNvPr>
          <p:cNvSpPr txBox="1"/>
          <p:nvPr/>
        </p:nvSpPr>
        <p:spPr>
          <a:xfrm>
            <a:off x="3552379" y="2757246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Тишкина Татьяна Викторовна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FF88B6-7E4A-4BDA-BB6B-E1C59FE908EB}"/>
              </a:ext>
            </a:extLst>
          </p:cNvPr>
          <p:cNvSpPr txBox="1"/>
          <p:nvPr/>
        </p:nvSpPr>
        <p:spPr>
          <a:xfrm>
            <a:off x="5693911" y="275724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Костина Ксения Вениаминовна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5DE7C9-2F33-45DA-9A19-ACFF0A68AFFB}"/>
              </a:ext>
            </a:extLst>
          </p:cNvPr>
          <p:cNvSpPr txBox="1"/>
          <p:nvPr/>
        </p:nvSpPr>
        <p:spPr>
          <a:xfrm>
            <a:off x="1179443" y="4681081"/>
            <a:ext cx="237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Спиридонова Нина Сергеевна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518AD0-F812-428D-9AB5-BD3A04EC3314}"/>
              </a:ext>
            </a:extLst>
          </p:cNvPr>
          <p:cNvSpPr txBox="1"/>
          <p:nvPr/>
        </p:nvSpPr>
        <p:spPr>
          <a:xfrm>
            <a:off x="3432711" y="4681081"/>
            <a:ext cx="237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Подольская Людмила Викторовна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9C8E5C-D73D-4C48-88DA-E629DF67D769}"/>
              </a:ext>
            </a:extLst>
          </p:cNvPr>
          <p:cNvSpPr txBox="1"/>
          <p:nvPr/>
        </p:nvSpPr>
        <p:spPr>
          <a:xfrm>
            <a:off x="5875284" y="4714649"/>
            <a:ext cx="2040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Моисеева Ольга Петровна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8C4D0D-D9C1-46BC-BFEF-C453207B2C0F}"/>
              </a:ext>
            </a:extLst>
          </p:cNvPr>
          <p:cNvSpPr txBox="1"/>
          <p:nvPr/>
        </p:nvSpPr>
        <p:spPr>
          <a:xfrm>
            <a:off x="7985756" y="4714649"/>
            <a:ext cx="1820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Гудкова Галина Юрьевна</a:t>
            </a:r>
          </a:p>
        </p:txBody>
      </p:sp>
    </p:spTree>
    <p:extLst>
      <p:ext uri="{BB962C8B-B14F-4D97-AF65-F5344CB8AC3E}">
        <p14:creationId xmlns:p14="http://schemas.microsoft.com/office/powerpoint/2010/main" val="2715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ТВОРЧЕСКИЙ ПРОЕКТ МУНИЦИПАЛЬНОЙ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7720" y="2649529"/>
            <a:ext cx="6336704" cy="1584176"/>
          </a:xfrm>
          <a:prstGeom prst="rect">
            <a:avLst/>
          </a:prstGeom>
          <a:effectLst>
            <a:glow rad="762000">
              <a:schemeClr val="accent1">
                <a:alpha val="65000"/>
              </a:schemeClr>
            </a:glow>
            <a:softEdge rad="825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4541" y="2608119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>
                <a:solidFill>
                  <a:srgbClr val="FF0000"/>
                </a:solidFill>
                <a:latin typeface="Franklin Gothic Book" panose="020B0503020102020204"/>
              </a:rPr>
              <a:t>Филармония дошкольника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051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783" y="819150"/>
            <a:ext cx="6202218" cy="50291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/>
              <a:t>Представление концертной музыкальной программы в исполнении творческого коллектива обучающихся и преподавателей ДШИ для воспитанников ДОУ г. Трехгорного в рамках творческого проекта «Филармония дошкольника». Программа включает в себя произведения классической музыки различной жанровой и инструментальной направленности.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58DB09-2507-4869-B214-E48D0B188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27883" y="1367978"/>
            <a:ext cx="6122505" cy="338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8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5BBD0-7295-4AAF-850D-131723BE6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ПРЕДПОСЫЛКИ РЕАЛИЗАЦИИ ТВОРЧЕСКОГО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BCF4F1-79D4-43FA-986D-6401849DE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Формирование основ музыкальной культуры и творческое воспитание детей – неотъемлемая часть процесса воспитания в общем. Музыка влияет на развитие эмоциональной сферы ребёнка, развивает целостное художественно-эстетическое восприятие мира, его духовность, помогает привить ему хороший вкус. Приобщение к искусству, вводит ребёнка в мир волнующих и радостных переживаний, открывает ему путь эстетического освоения жизни. «ДШИ» - единственное учреждение в городе, в котором ведется профессиональная культурная образовательная деятельность и предпрофессиональная подготовка обучающихся для дальнейшего выбора профессии, где работают высококвалифицированные преподаватели. Задумываясь над тем, как наладить общение детей с музыкой, как приобщить их к серьезному искусству, мы пришли к мысли о создании творческого проекта под названием «Филармония школьника».</a:t>
            </a:r>
          </a:p>
        </p:txBody>
      </p:sp>
    </p:spTree>
    <p:extLst>
      <p:ext uri="{BB962C8B-B14F-4D97-AF65-F5344CB8AC3E}">
        <p14:creationId xmlns:p14="http://schemas.microsoft.com/office/powerpoint/2010/main" val="3450860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171005" y="1149927"/>
            <a:ext cx="10485286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03491" y="93832"/>
            <a:ext cx="4217504" cy="55118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                                Период проведения</a:t>
            </a:r>
          </a:p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rgbClr val="000000"/>
              </a:solidFill>
              <a:latin typeface="Franklin Gothic Book" panose="020B05030201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Концертная деятельность в рамках творческого проекта существует с 2015 года по настоящее время  и несет в себе нравственно</a:t>
            </a:r>
            <a:r>
              <a:rPr lang="ru-RU" sz="2800" dirty="0">
                <a:solidFill>
                  <a:srgbClr val="000000"/>
                </a:solidFill>
                <a:latin typeface="Franklin Gothic Book" panose="020B0503020102020204"/>
              </a:rPr>
              <a:t>-духовные, просветительские и художественно – эстетические задачи, направленные на воспитание подрастающего поколения.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j-ea"/>
              <a:cs typeface="+mj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2D6711-F13A-466A-BA15-71D9B05A7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9" y="384313"/>
            <a:ext cx="6010866" cy="52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0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208" y="784746"/>
            <a:ext cx="9601200" cy="1485900"/>
          </a:xfrm>
        </p:spPr>
        <p:txBody>
          <a:bodyPr/>
          <a:lstStyle/>
          <a:p>
            <a:r>
              <a:rPr lang="ru-RU" dirty="0"/>
              <a:t>Целевые группы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082" y="2796655"/>
            <a:ext cx="9601200" cy="3581400"/>
          </a:xfrm>
        </p:spPr>
        <p:txBody>
          <a:bodyPr>
            <a:normAutofit/>
          </a:bodyPr>
          <a:lstStyle/>
          <a:p>
            <a:r>
              <a:rPr lang="ru-RU" sz="2800" dirty="0"/>
              <a:t>Дети дошкольного возраста</a:t>
            </a:r>
          </a:p>
          <a:p>
            <a:r>
              <a:rPr lang="ru-RU" sz="2800" dirty="0"/>
              <a:t>Обучающиеся ДШИ</a:t>
            </a:r>
          </a:p>
          <a:p>
            <a:r>
              <a:rPr lang="ru-RU" sz="2800" dirty="0"/>
              <a:t>Преподаватели ДШИ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BE8510-0C6F-4CCF-B58B-BBE0DEA13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43738" y="905200"/>
            <a:ext cx="6073254" cy="426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65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92470" y="649357"/>
            <a:ext cx="9601200" cy="2070903"/>
          </a:xfrm>
        </p:spPr>
        <p:txBody>
          <a:bodyPr/>
          <a:lstStyle/>
          <a:p>
            <a:pPr algn="ctr"/>
            <a:r>
              <a:rPr lang="ru-RU" dirty="0"/>
              <a:t>ЦЕЛИ  ТВОРЧЕСКОГО ПРОЕКТА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2767" y="1807416"/>
            <a:ext cx="7309979" cy="50505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/>
              <a:t>Главной целью деятельности в рамках проекта является приобщение детей дошкольного возраста к музыкальной классике в живом высокохудожественном исполнении, способствующее их музыкальному и общекультурному развитию, а также создание у детей мотивации заниматься музыкой. </a:t>
            </a:r>
          </a:p>
          <a:p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E6D347-7D13-48C7-8837-91E16EDA7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409" y="861391"/>
            <a:ext cx="4903303" cy="44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18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0437" y="704273"/>
            <a:ext cx="9601200" cy="1485900"/>
          </a:xfrm>
        </p:spPr>
        <p:txBody>
          <a:bodyPr/>
          <a:lstStyle/>
          <a:p>
            <a:r>
              <a:rPr lang="ru-RU" dirty="0"/>
              <a:t>ЗАДАЧИ ТВОРЧЕСКОГО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8159" y="1447223"/>
            <a:ext cx="9601200" cy="3796171"/>
          </a:xfrm>
        </p:spPr>
        <p:txBody>
          <a:bodyPr>
            <a:noAutofit/>
          </a:bodyPr>
          <a:lstStyle/>
          <a:p>
            <a:pPr marL="0" lvl="0" indent="0">
              <a:buClr>
                <a:srgbClr val="B71E42"/>
              </a:buClr>
              <a:buNone/>
            </a:pPr>
            <a:endParaRPr lang="ru-RU" dirty="0">
              <a:solidFill>
                <a:prstClr val="black"/>
              </a:solidFill>
            </a:endParaRPr>
          </a:p>
          <a:p>
            <a:pPr lvl="0">
              <a:lnSpc>
                <a:spcPts val="2000"/>
              </a:lnSpc>
              <a:buClr>
                <a:srgbClr val="B71E42"/>
              </a:buClr>
            </a:pPr>
            <a:r>
              <a:rPr lang="ru-RU" dirty="0">
                <a:solidFill>
                  <a:prstClr val="black"/>
                </a:solidFill>
              </a:rPr>
              <a:t>	становление музыкально-эстетического сознания детей дошкольного возраста через приобщение подрастающего поколения к лучшим образцам музыкального искусства;</a:t>
            </a:r>
          </a:p>
          <a:p>
            <a:pPr lvl="0">
              <a:lnSpc>
                <a:spcPts val="2000"/>
              </a:lnSpc>
              <a:buClr>
                <a:srgbClr val="B71E42"/>
              </a:buClr>
            </a:pPr>
            <a:r>
              <a:rPr lang="ru-RU" dirty="0">
                <a:solidFill>
                  <a:prstClr val="black"/>
                </a:solidFill>
              </a:rPr>
              <a:t>	формирование начал музыкальной и художественной культуры;</a:t>
            </a:r>
          </a:p>
          <a:p>
            <a:pPr lvl="0">
              <a:lnSpc>
                <a:spcPts val="2000"/>
              </a:lnSpc>
              <a:buClr>
                <a:srgbClr val="B71E42"/>
              </a:buClr>
            </a:pPr>
            <a:r>
              <a:rPr lang="ru-RU" dirty="0">
                <a:solidFill>
                  <a:prstClr val="black"/>
                </a:solidFill>
              </a:rPr>
              <a:t>	развитие музыкального кругозора, художественного мышления;</a:t>
            </a:r>
          </a:p>
          <a:p>
            <a:pPr lvl="0">
              <a:lnSpc>
                <a:spcPts val="2000"/>
              </a:lnSpc>
              <a:buClr>
                <a:srgbClr val="B71E42"/>
              </a:buClr>
            </a:pPr>
            <a:r>
              <a:rPr lang="ru-RU" dirty="0">
                <a:solidFill>
                  <a:prstClr val="black"/>
                </a:solidFill>
              </a:rPr>
              <a:t>	создание мотивации к занятиям классическим искусством;</a:t>
            </a:r>
          </a:p>
          <a:p>
            <a:pPr lvl="0">
              <a:lnSpc>
                <a:spcPts val="2000"/>
              </a:lnSpc>
              <a:buClr>
                <a:srgbClr val="B71E42"/>
              </a:buClr>
            </a:pPr>
            <a:r>
              <a:rPr lang="ru-RU" dirty="0">
                <a:solidFill>
                  <a:prstClr val="black"/>
                </a:solidFill>
              </a:rPr>
              <a:t>	выявление и поддержка музыкально одарённых детей, развитие исполнительского мастерства обучающихся, содействие профессиональному росту преподавателей;</a:t>
            </a:r>
          </a:p>
          <a:p>
            <a:pPr lvl="0">
              <a:lnSpc>
                <a:spcPts val="2000"/>
              </a:lnSpc>
              <a:buClr>
                <a:srgbClr val="B71E42"/>
              </a:buClr>
            </a:pPr>
            <a:r>
              <a:rPr lang="ru-RU" dirty="0">
                <a:solidFill>
                  <a:prstClr val="black"/>
                </a:solidFill>
              </a:rPr>
              <a:t>	развитие у детей художественного вкуса;</a:t>
            </a:r>
          </a:p>
          <a:p>
            <a:pPr lvl="0">
              <a:lnSpc>
                <a:spcPts val="2000"/>
              </a:lnSpc>
              <a:buClr>
                <a:srgbClr val="B71E42"/>
              </a:buClr>
            </a:pPr>
            <a:r>
              <a:rPr lang="ru-RU" dirty="0">
                <a:solidFill>
                  <a:prstClr val="black"/>
                </a:solidFill>
              </a:rPr>
              <a:t>	организация мероприятий, способствующих приобщению родителей детей дошкольного возраста к миру музыкальной культуры.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4968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48314-35C4-4DE4-B5FB-3B166AFA4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526224"/>
            <a:ext cx="4084211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РЕЗУЛЬТАТИВНОСТЬ ТВОРЧЕСКОГО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854437-D9EE-451C-9CB7-FB21EE3B7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4" y="1853754"/>
            <a:ext cx="4402263" cy="413327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700" dirty="0"/>
              <a:t>В результате деятельности творческого проекта за последний учебный год охвачено 450 человек, за все время реализации проекта – 3150 человек.  Вместе с тем деятельность проекта направлена на пополнение контингента обучающихся ДШИ, знакомство юных слушателей с музыкальными инструментами, побуждение интереса к овладению новыми навыками, и как результат  - зачисление в ряды учеников. Контингент на протяжении всего времени реализации проекта успешно сохраняется, число отсева не превышает число зачисления, что безусловно радует.  По нашему мнению данная практика в дальнейшем своем развитии будет приносить хорошие результаты, необходимые для деятельности Детской школы искусств.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AA1FA4-1C7E-4C8B-BA2A-469E03037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93822" y="674386"/>
            <a:ext cx="5987033" cy="463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53958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240</TotalTime>
  <Words>486</Words>
  <Application>Microsoft Office PowerPoint</Application>
  <PresentationFormat>Широкоэкранный</PresentationFormat>
  <Paragraphs>39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Franklin Gothic Book</vt:lpstr>
      <vt:lpstr>Gill Sans MT</vt:lpstr>
      <vt:lpstr>Галерея</vt:lpstr>
      <vt:lpstr>Презентация PowerPoint</vt:lpstr>
      <vt:lpstr>ТВОРЧЕСКИЙ ПРОЕКТ МУНИЦИПАЛЬНОЙ ПРАКТИКИ</vt:lpstr>
      <vt:lpstr>Презентация PowerPoint</vt:lpstr>
      <vt:lpstr>ПРЕДПОСЫЛКИ РЕАЛИЗАЦИИ ТВОРЧЕСКОГО ПРОЕКТА</vt:lpstr>
      <vt:lpstr>Презентация PowerPoint</vt:lpstr>
      <vt:lpstr>Целевые группы</vt:lpstr>
      <vt:lpstr>ЦЕЛИ  ТВОРЧЕСКОГО ПРОЕКТА  </vt:lpstr>
      <vt:lpstr>ЗАДАЧИ ТВОРЧЕСКОГО ПРОЕКТА</vt:lpstr>
      <vt:lpstr>РЕЗУЛЬТАТИВНОСТЬ ТВОРЧЕСКОГО ПРОЕКТА</vt:lpstr>
      <vt:lpstr>Лидеры и команда творческого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2022-05-20T07:13:54Z</dcterms:created>
  <dcterms:modified xsi:type="dcterms:W3CDTF">2022-06-29T11:36:59Z</dcterms:modified>
</cp:coreProperties>
</file>